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0" r:id="rId3"/>
    <p:sldId id="283" r:id="rId4"/>
    <p:sldId id="289" r:id="rId5"/>
    <p:sldId id="285" r:id="rId6"/>
    <p:sldId id="290" r:id="rId7"/>
    <p:sldId id="286" r:id="rId8"/>
    <p:sldId id="291" r:id="rId9"/>
    <p:sldId id="284" r:id="rId10"/>
    <p:sldId id="287" r:id="rId11"/>
    <p:sldId id="295" r:id="rId12"/>
    <p:sldId id="265" r:id="rId13"/>
    <p:sldId id="261" r:id="rId14"/>
    <p:sldId id="262" r:id="rId15"/>
    <p:sldId id="263" r:id="rId16"/>
    <p:sldId id="264" r:id="rId17"/>
    <p:sldId id="266" r:id="rId18"/>
    <p:sldId id="267" r:id="rId19"/>
    <p:sldId id="268" r:id="rId20"/>
    <p:sldId id="269" r:id="rId21"/>
    <p:sldId id="273" r:id="rId22"/>
    <p:sldId id="282" r:id="rId23"/>
    <p:sldId id="274" r:id="rId24"/>
    <p:sldId id="275" r:id="rId25"/>
    <p:sldId id="281" r:id="rId26"/>
    <p:sldId id="276" r:id="rId27"/>
    <p:sldId id="279" r:id="rId28"/>
    <p:sldId id="277" r:id="rId29"/>
    <p:sldId id="278" r:id="rId30"/>
    <p:sldId id="270" r:id="rId31"/>
    <p:sldId id="271" r:id="rId32"/>
    <p:sldId id="272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954" autoAdjust="0"/>
  </p:normalViewPr>
  <p:slideViewPr>
    <p:cSldViewPr snapToGrid="0">
      <p:cViewPr>
        <p:scale>
          <a:sx n="75" d="100"/>
          <a:sy n="75" d="100"/>
        </p:scale>
        <p:origin x="93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nthiya goutham" userId="8a29526dc2ab5a97" providerId="LiveId" clId="{AACC5A2F-AF8D-4F46-A519-77C366EB41B8}"/>
    <pc:docChg chg="undo custSel addSld delSld modSld sldOrd">
      <pc:chgData name="cinthiya goutham" userId="8a29526dc2ab5a97" providerId="LiveId" clId="{AACC5A2F-AF8D-4F46-A519-77C366EB41B8}" dt="2025-03-22T16:38:23.092" v="699" actId="2696"/>
      <pc:docMkLst>
        <pc:docMk/>
      </pc:docMkLst>
      <pc:sldChg chg="del">
        <pc:chgData name="cinthiya goutham" userId="8a29526dc2ab5a97" providerId="LiveId" clId="{AACC5A2F-AF8D-4F46-A519-77C366EB41B8}" dt="2025-03-22T16:38:23.092" v="699" actId="2696"/>
        <pc:sldMkLst>
          <pc:docMk/>
          <pc:sldMk cId="3998873075" sldId="256"/>
        </pc:sldMkLst>
      </pc:sldChg>
      <pc:sldChg chg="addSp delSp modSp del mod">
        <pc:chgData name="cinthiya goutham" userId="8a29526dc2ab5a97" providerId="LiveId" clId="{AACC5A2F-AF8D-4F46-A519-77C366EB41B8}" dt="2025-03-22T16:37:59.242" v="696" actId="2696"/>
        <pc:sldMkLst>
          <pc:docMk/>
          <pc:sldMk cId="834832110" sldId="257"/>
        </pc:sldMkLst>
        <pc:spChg chg="add del mod">
          <ac:chgData name="cinthiya goutham" userId="8a29526dc2ab5a97" providerId="LiveId" clId="{AACC5A2F-AF8D-4F46-A519-77C366EB41B8}" dt="2025-03-22T16:34:27.860" v="687"/>
          <ac:spMkLst>
            <pc:docMk/>
            <pc:sldMk cId="834832110" sldId="257"/>
            <ac:spMk id="3" creationId="{67EE8248-3555-B3FF-B13D-361196A5D53C}"/>
          </ac:spMkLst>
        </pc:spChg>
      </pc:sldChg>
      <pc:sldChg chg="modSp mod">
        <pc:chgData name="cinthiya goutham" userId="8a29526dc2ab5a97" providerId="LiveId" clId="{AACC5A2F-AF8D-4F46-A519-77C366EB41B8}" dt="2025-03-22T15:52:08.460" v="462" actId="1076"/>
        <pc:sldMkLst>
          <pc:docMk/>
          <pc:sldMk cId="416352239" sldId="270"/>
        </pc:sldMkLst>
        <pc:spChg chg="mod">
          <ac:chgData name="cinthiya goutham" userId="8a29526dc2ab5a97" providerId="LiveId" clId="{AACC5A2F-AF8D-4F46-A519-77C366EB41B8}" dt="2025-03-22T15:52:08.460" v="462" actId="1076"/>
          <ac:spMkLst>
            <pc:docMk/>
            <pc:sldMk cId="416352239" sldId="270"/>
            <ac:spMk id="7" creationId="{293B763E-4AE2-5F44-59BE-B93250C44543}"/>
          </ac:spMkLst>
        </pc:spChg>
      </pc:sldChg>
      <pc:sldChg chg="modSp mod">
        <pc:chgData name="cinthiya goutham" userId="8a29526dc2ab5a97" providerId="LiveId" clId="{AACC5A2F-AF8D-4F46-A519-77C366EB41B8}" dt="2025-03-22T15:28:08.479" v="457" actId="113"/>
        <pc:sldMkLst>
          <pc:docMk/>
          <pc:sldMk cId="1646176897" sldId="272"/>
        </pc:sldMkLst>
        <pc:spChg chg="mod">
          <ac:chgData name="cinthiya goutham" userId="8a29526dc2ab5a97" providerId="LiveId" clId="{AACC5A2F-AF8D-4F46-A519-77C366EB41B8}" dt="2025-03-22T15:28:08.479" v="457" actId="113"/>
          <ac:spMkLst>
            <pc:docMk/>
            <pc:sldMk cId="1646176897" sldId="272"/>
            <ac:spMk id="6" creationId="{217182B3-16C6-91E4-715F-5925A1B84006}"/>
          </ac:spMkLst>
        </pc:spChg>
      </pc:sldChg>
      <pc:sldChg chg="addSp delSp modSp mod">
        <pc:chgData name="cinthiya goutham" userId="8a29526dc2ab5a97" providerId="LiveId" clId="{AACC5A2F-AF8D-4F46-A519-77C366EB41B8}" dt="2025-03-22T16:23:24.055" v="683" actId="14100"/>
        <pc:sldMkLst>
          <pc:docMk/>
          <pc:sldMk cId="2985215447" sldId="283"/>
        </pc:sldMkLst>
        <pc:spChg chg="mod">
          <ac:chgData name="cinthiya goutham" userId="8a29526dc2ab5a97" providerId="LiveId" clId="{AACC5A2F-AF8D-4F46-A519-77C366EB41B8}" dt="2025-03-22T14:59:48.237" v="227" actId="115"/>
          <ac:spMkLst>
            <pc:docMk/>
            <pc:sldMk cId="2985215447" sldId="283"/>
            <ac:spMk id="3" creationId="{5B1AE49A-FD5A-43FB-153A-7DF4619A2A5B}"/>
          </ac:spMkLst>
        </pc:spChg>
        <pc:spChg chg="mod">
          <ac:chgData name="cinthiya goutham" userId="8a29526dc2ab5a97" providerId="LiveId" clId="{AACC5A2F-AF8D-4F46-A519-77C366EB41B8}" dt="2025-03-22T14:59:53.222" v="228" actId="115"/>
          <ac:spMkLst>
            <pc:docMk/>
            <pc:sldMk cId="2985215447" sldId="283"/>
            <ac:spMk id="7" creationId="{86D1E327-E529-6700-D3A9-2DE271638FA2}"/>
          </ac:spMkLst>
        </pc:spChg>
        <pc:spChg chg="mod">
          <ac:chgData name="cinthiya goutham" userId="8a29526dc2ab5a97" providerId="LiveId" clId="{AACC5A2F-AF8D-4F46-A519-77C366EB41B8}" dt="2025-03-22T16:18:22.049" v="558" actId="20577"/>
          <ac:spMkLst>
            <pc:docMk/>
            <pc:sldMk cId="2985215447" sldId="283"/>
            <ac:spMk id="9" creationId="{2723499B-1F91-C007-0907-163787A90C8A}"/>
          </ac:spMkLst>
        </pc:spChg>
        <pc:spChg chg="del mod">
          <ac:chgData name="cinthiya goutham" userId="8a29526dc2ab5a97" providerId="LiveId" clId="{AACC5A2F-AF8D-4F46-A519-77C366EB41B8}" dt="2025-03-22T16:18:35.036" v="560" actId="478"/>
          <ac:spMkLst>
            <pc:docMk/>
            <pc:sldMk cId="2985215447" sldId="283"/>
            <ac:spMk id="10" creationId="{8103753B-F64F-7810-4CFD-FCC12CC521EA}"/>
          </ac:spMkLst>
        </pc:spChg>
        <pc:spChg chg="del mod">
          <ac:chgData name="cinthiya goutham" userId="8a29526dc2ab5a97" providerId="LiveId" clId="{AACC5A2F-AF8D-4F46-A519-77C366EB41B8}" dt="2025-03-22T16:19:58.725" v="619" actId="478"/>
          <ac:spMkLst>
            <pc:docMk/>
            <pc:sldMk cId="2985215447" sldId="283"/>
            <ac:spMk id="11" creationId="{98CC1649-8458-4720-A6E8-1AF8E8629502}"/>
          </ac:spMkLst>
        </pc:spChg>
        <pc:spChg chg="mod">
          <ac:chgData name="cinthiya goutham" userId="8a29526dc2ab5a97" providerId="LiveId" clId="{AACC5A2F-AF8D-4F46-A519-77C366EB41B8}" dt="2025-03-22T14:59:57.820" v="229" actId="115"/>
          <ac:spMkLst>
            <pc:docMk/>
            <pc:sldMk cId="2985215447" sldId="283"/>
            <ac:spMk id="13" creationId="{F46F2368-9F65-EB87-86FB-674A565F929B}"/>
          </ac:spMkLst>
        </pc:spChg>
        <pc:spChg chg="add mod">
          <ac:chgData name="cinthiya goutham" userId="8a29526dc2ab5a97" providerId="LiveId" clId="{AACC5A2F-AF8D-4F46-A519-77C366EB41B8}" dt="2025-03-22T16:19:28.950" v="569" actId="255"/>
          <ac:spMkLst>
            <pc:docMk/>
            <pc:sldMk cId="2985215447" sldId="283"/>
            <ac:spMk id="15" creationId="{52FF0F68-248D-E4DE-AB87-71B386D4B79F}"/>
          </ac:spMkLst>
        </pc:spChg>
        <pc:spChg chg="add mod">
          <ac:chgData name="cinthiya goutham" userId="8a29526dc2ab5a97" providerId="LiveId" clId="{AACC5A2F-AF8D-4F46-A519-77C366EB41B8}" dt="2025-03-22T16:23:24.055" v="683" actId="14100"/>
          <ac:spMkLst>
            <pc:docMk/>
            <pc:sldMk cId="2985215447" sldId="283"/>
            <ac:spMk id="16" creationId="{E86519B1-A6ED-A851-F98C-0F7C4E38DC99}"/>
          </ac:spMkLst>
        </pc:spChg>
      </pc:sldChg>
      <pc:sldChg chg="addSp modSp new mod">
        <pc:chgData name="cinthiya goutham" userId="8a29526dc2ab5a97" providerId="LiveId" clId="{AACC5A2F-AF8D-4F46-A519-77C366EB41B8}" dt="2025-03-22T15:22:26.019" v="392" actId="115"/>
        <pc:sldMkLst>
          <pc:docMk/>
          <pc:sldMk cId="2330438024" sldId="284"/>
        </pc:sldMkLst>
        <pc:spChg chg="add mod">
          <ac:chgData name="cinthiya goutham" userId="8a29526dc2ab5a97" providerId="LiveId" clId="{AACC5A2F-AF8D-4F46-A519-77C366EB41B8}" dt="2025-03-22T15:22:26.019" v="392" actId="115"/>
          <ac:spMkLst>
            <pc:docMk/>
            <pc:sldMk cId="2330438024" sldId="284"/>
            <ac:spMk id="2" creationId="{DDA7FDE6-8B05-DAAB-5E3B-001494F23CEC}"/>
          </ac:spMkLst>
        </pc:spChg>
      </pc:sldChg>
      <pc:sldChg chg="addSp modSp new mod">
        <pc:chgData name="cinthiya goutham" userId="8a29526dc2ab5a97" providerId="LiveId" clId="{AACC5A2F-AF8D-4F46-A519-77C366EB41B8}" dt="2025-03-22T15:22:10.226" v="391" actId="115"/>
        <pc:sldMkLst>
          <pc:docMk/>
          <pc:sldMk cId="103714551" sldId="285"/>
        </pc:sldMkLst>
        <pc:spChg chg="add mod">
          <ac:chgData name="cinthiya goutham" userId="8a29526dc2ab5a97" providerId="LiveId" clId="{AACC5A2F-AF8D-4F46-A519-77C366EB41B8}" dt="2025-03-22T15:22:10.226" v="391" actId="115"/>
          <ac:spMkLst>
            <pc:docMk/>
            <pc:sldMk cId="103714551" sldId="285"/>
            <ac:spMk id="3" creationId="{EEF6D858-EDA7-81E2-3049-D6004FE795B9}"/>
          </ac:spMkLst>
        </pc:spChg>
      </pc:sldChg>
      <pc:sldChg chg="addSp delSp modSp new mod">
        <pc:chgData name="cinthiya goutham" userId="8a29526dc2ab5a97" providerId="LiveId" clId="{AACC5A2F-AF8D-4F46-A519-77C366EB41B8}" dt="2025-03-22T15:16:17.873" v="311" actId="1076"/>
        <pc:sldMkLst>
          <pc:docMk/>
          <pc:sldMk cId="1250697786" sldId="286"/>
        </pc:sldMkLst>
        <pc:spChg chg="add del mod">
          <ac:chgData name="cinthiya goutham" userId="8a29526dc2ab5a97" providerId="LiveId" clId="{AACC5A2F-AF8D-4F46-A519-77C366EB41B8}" dt="2025-03-22T15:14:45.245" v="277" actId="478"/>
          <ac:spMkLst>
            <pc:docMk/>
            <pc:sldMk cId="1250697786" sldId="286"/>
            <ac:spMk id="3" creationId="{61F4960D-BAF2-6A8E-6C43-F2D0CC959B0B}"/>
          </ac:spMkLst>
        </pc:spChg>
        <pc:spChg chg="add mod">
          <ac:chgData name="cinthiya goutham" userId="8a29526dc2ab5a97" providerId="LiveId" clId="{AACC5A2F-AF8D-4F46-A519-77C366EB41B8}" dt="2025-03-22T12:03:16.168" v="107" actId="1076"/>
          <ac:spMkLst>
            <pc:docMk/>
            <pc:sldMk cId="1250697786" sldId="286"/>
            <ac:spMk id="5" creationId="{EEC3C5A0-4F43-21E5-04C2-9BA025D981AE}"/>
          </ac:spMkLst>
        </pc:spChg>
        <pc:spChg chg="add mod">
          <ac:chgData name="cinthiya goutham" userId="8a29526dc2ab5a97" providerId="LiveId" clId="{AACC5A2F-AF8D-4F46-A519-77C366EB41B8}" dt="2025-03-22T15:16:17.873" v="311" actId="1076"/>
          <ac:spMkLst>
            <pc:docMk/>
            <pc:sldMk cId="1250697786" sldId="286"/>
            <ac:spMk id="6" creationId="{8285A138-9B93-2A9B-6E78-00BC36888DE9}"/>
          </ac:spMkLst>
        </pc:spChg>
      </pc:sldChg>
      <pc:sldChg chg="addSp modSp new mod">
        <pc:chgData name="cinthiya goutham" userId="8a29526dc2ab5a97" providerId="LiveId" clId="{AACC5A2F-AF8D-4F46-A519-77C366EB41B8}" dt="2025-03-22T15:25:01.840" v="456" actId="115"/>
        <pc:sldMkLst>
          <pc:docMk/>
          <pc:sldMk cId="1815220413" sldId="287"/>
        </pc:sldMkLst>
        <pc:spChg chg="add mod">
          <ac:chgData name="cinthiya goutham" userId="8a29526dc2ab5a97" providerId="LiveId" clId="{AACC5A2F-AF8D-4F46-A519-77C366EB41B8}" dt="2025-03-22T15:25:01.840" v="456" actId="115"/>
          <ac:spMkLst>
            <pc:docMk/>
            <pc:sldMk cId="1815220413" sldId="287"/>
            <ac:spMk id="2" creationId="{E2CC1B8D-F793-F8C3-8A3A-C0CDEA27492E}"/>
          </ac:spMkLst>
        </pc:spChg>
      </pc:sldChg>
      <pc:sldChg chg="addSp modSp new mod ord">
        <pc:chgData name="cinthiya goutham" userId="8a29526dc2ab5a97" providerId="LiveId" clId="{AACC5A2F-AF8D-4F46-A519-77C366EB41B8}" dt="2025-03-22T12:12:30.745" v="149" actId="1076"/>
        <pc:sldMkLst>
          <pc:docMk/>
          <pc:sldMk cId="3387703433" sldId="288"/>
        </pc:sldMkLst>
        <pc:spChg chg="add mod">
          <ac:chgData name="cinthiya goutham" userId="8a29526dc2ab5a97" providerId="LiveId" clId="{AACC5A2F-AF8D-4F46-A519-77C366EB41B8}" dt="2025-03-22T12:12:30.745" v="149" actId="1076"/>
          <ac:spMkLst>
            <pc:docMk/>
            <pc:sldMk cId="3387703433" sldId="288"/>
            <ac:spMk id="3" creationId="{6D4B70F7-2421-E63F-637E-8DCB0036D1C8}"/>
          </ac:spMkLst>
        </pc:spChg>
      </pc:sldChg>
      <pc:sldChg chg="new del">
        <pc:chgData name="cinthiya goutham" userId="8a29526dc2ab5a97" providerId="LiveId" clId="{AACC5A2F-AF8D-4F46-A519-77C366EB41B8}" dt="2025-03-22T12:10:20.937" v="132" actId="2696"/>
        <pc:sldMkLst>
          <pc:docMk/>
          <pc:sldMk cId="4134499901" sldId="288"/>
        </pc:sldMkLst>
      </pc:sldChg>
      <pc:sldChg chg="addSp modSp new modAnim">
        <pc:chgData name="cinthiya goutham" userId="8a29526dc2ab5a97" providerId="LiveId" clId="{AACC5A2F-AF8D-4F46-A519-77C366EB41B8}" dt="2025-03-22T15:00:10.979" v="231" actId="115"/>
        <pc:sldMkLst>
          <pc:docMk/>
          <pc:sldMk cId="2183106692" sldId="289"/>
        </pc:sldMkLst>
        <pc:spChg chg="add mod">
          <ac:chgData name="cinthiya goutham" userId="8a29526dc2ab5a97" providerId="LiveId" clId="{AACC5A2F-AF8D-4F46-A519-77C366EB41B8}" dt="2025-03-22T15:00:10.979" v="231" actId="115"/>
          <ac:spMkLst>
            <pc:docMk/>
            <pc:sldMk cId="2183106692" sldId="289"/>
            <ac:spMk id="2" creationId="{A17C3169-BF47-1C94-39D8-51B0BE78CEF2}"/>
          </ac:spMkLst>
        </pc:spChg>
      </pc:sldChg>
      <pc:sldChg chg="addSp delSp modSp new mod">
        <pc:chgData name="cinthiya goutham" userId="8a29526dc2ab5a97" providerId="LiveId" clId="{AACC5A2F-AF8D-4F46-A519-77C366EB41B8}" dt="2025-03-22T15:14:29.741" v="274" actId="115"/>
        <pc:sldMkLst>
          <pc:docMk/>
          <pc:sldMk cId="3561523184" sldId="290"/>
        </pc:sldMkLst>
        <pc:spChg chg="add del mod">
          <ac:chgData name="cinthiya goutham" userId="8a29526dc2ab5a97" providerId="LiveId" clId="{AACC5A2F-AF8D-4F46-A519-77C366EB41B8}" dt="2025-03-22T15:04:36.094" v="238" actId="478"/>
          <ac:spMkLst>
            <pc:docMk/>
            <pc:sldMk cId="3561523184" sldId="290"/>
            <ac:spMk id="2" creationId="{8FD87DAA-A666-75E0-D258-A5DEF919576C}"/>
          </ac:spMkLst>
        </pc:spChg>
        <pc:spChg chg="add mod">
          <ac:chgData name="cinthiya goutham" userId="8a29526dc2ab5a97" providerId="LiveId" clId="{AACC5A2F-AF8D-4F46-A519-77C366EB41B8}" dt="2025-03-22T15:14:29.741" v="274" actId="115"/>
          <ac:spMkLst>
            <pc:docMk/>
            <pc:sldMk cId="3561523184" sldId="290"/>
            <ac:spMk id="3" creationId="{8CD31BA1-EB09-F029-EB7F-C54EF3B38AE3}"/>
          </ac:spMkLst>
        </pc:spChg>
      </pc:sldChg>
      <pc:sldChg chg="addSp modSp new mod">
        <pc:chgData name="cinthiya goutham" userId="8a29526dc2ab5a97" providerId="LiveId" clId="{AACC5A2F-AF8D-4F46-A519-77C366EB41B8}" dt="2025-03-22T15:21:50.050" v="390" actId="1076"/>
        <pc:sldMkLst>
          <pc:docMk/>
          <pc:sldMk cId="2733713980" sldId="291"/>
        </pc:sldMkLst>
        <pc:spChg chg="add mod">
          <ac:chgData name="cinthiya goutham" userId="8a29526dc2ab5a97" providerId="LiveId" clId="{AACC5A2F-AF8D-4F46-A519-77C366EB41B8}" dt="2025-03-22T15:21:50.050" v="390" actId="1076"/>
          <ac:spMkLst>
            <pc:docMk/>
            <pc:sldMk cId="2733713980" sldId="291"/>
            <ac:spMk id="2" creationId="{D086B55F-4642-F66C-07C6-FDC1CE8735DA}"/>
          </ac:spMkLst>
        </pc:spChg>
      </pc:sldChg>
      <pc:sldChg chg="addSp modSp new mod">
        <pc:chgData name="cinthiya goutham" userId="8a29526dc2ab5a97" providerId="LiveId" clId="{AACC5A2F-AF8D-4F46-A519-77C366EB41B8}" dt="2025-03-22T15:52:47.705" v="468" actId="255"/>
        <pc:sldMkLst>
          <pc:docMk/>
          <pc:sldMk cId="2272045021" sldId="292"/>
        </pc:sldMkLst>
        <pc:spChg chg="add mod">
          <ac:chgData name="cinthiya goutham" userId="8a29526dc2ab5a97" providerId="LiveId" clId="{AACC5A2F-AF8D-4F46-A519-77C366EB41B8}" dt="2025-03-22T15:52:47.705" v="468" actId="255"/>
          <ac:spMkLst>
            <pc:docMk/>
            <pc:sldMk cId="2272045021" sldId="292"/>
            <ac:spMk id="5" creationId="{6A6BD49D-E13D-DE3B-8A98-1172CC75E61D}"/>
          </ac:spMkLst>
        </pc:spChg>
        <pc:picChg chg="add mod">
          <ac:chgData name="cinthiya goutham" userId="8a29526dc2ab5a97" providerId="LiveId" clId="{AACC5A2F-AF8D-4F46-A519-77C366EB41B8}" dt="2025-03-22T15:51:54.117" v="460" actId="1076"/>
          <ac:picMkLst>
            <pc:docMk/>
            <pc:sldMk cId="2272045021" sldId="292"/>
            <ac:picMk id="3" creationId="{6B16B609-E798-64CA-71D2-B18AF7A88C6F}"/>
          </ac:picMkLst>
        </pc:picChg>
      </pc:sldChg>
      <pc:sldChg chg="addSp modSp new mod">
        <pc:chgData name="cinthiya goutham" userId="8a29526dc2ab5a97" providerId="LiveId" clId="{AACC5A2F-AF8D-4F46-A519-77C366EB41B8}" dt="2025-03-22T15:55:22.122" v="477" actId="20577"/>
        <pc:sldMkLst>
          <pc:docMk/>
          <pc:sldMk cId="1624085269" sldId="293"/>
        </pc:sldMkLst>
        <pc:spChg chg="add mod">
          <ac:chgData name="cinthiya goutham" userId="8a29526dc2ab5a97" providerId="LiveId" clId="{AACC5A2F-AF8D-4F46-A519-77C366EB41B8}" dt="2025-03-22T15:55:22.122" v="477" actId="20577"/>
          <ac:spMkLst>
            <pc:docMk/>
            <pc:sldMk cId="1624085269" sldId="293"/>
            <ac:spMk id="2" creationId="{3F4CE50F-E4DE-1553-8E9A-F333A588B227}"/>
          </ac:spMkLst>
        </pc:spChg>
      </pc:sldChg>
      <pc:sldChg chg="addSp modSp new mod">
        <pc:chgData name="cinthiya goutham" userId="8a29526dc2ab5a97" providerId="LiveId" clId="{AACC5A2F-AF8D-4F46-A519-77C366EB41B8}" dt="2025-03-22T16:13:27.081" v="518" actId="1076"/>
        <pc:sldMkLst>
          <pc:docMk/>
          <pc:sldMk cId="4075540831" sldId="294"/>
        </pc:sldMkLst>
        <pc:spChg chg="add mod">
          <ac:chgData name="cinthiya goutham" userId="8a29526dc2ab5a97" providerId="LiveId" clId="{AACC5A2F-AF8D-4F46-A519-77C366EB41B8}" dt="2025-03-22T16:13:27.081" v="518" actId="1076"/>
          <ac:spMkLst>
            <pc:docMk/>
            <pc:sldMk cId="4075540831" sldId="294"/>
            <ac:spMk id="2" creationId="{F187C498-8E72-1995-73BD-BBE4498D2D8D}"/>
          </ac:spMkLst>
        </pc:spChg>
      </pc:sldChg>
      <pc:sldChg chg="addSp modSp new mod">
        <pc:chgData name="cinthiya goutham" userId="8a29526dc2ab5a97" providerId="LiveId" clId="{AACC5A2F-AF8D-4F46-A519-77C366EB41B8}" dt="2025-03-22T16:38:10.650" v="698" actId="1076"/>
        <pc:sldMkLst>
          <pc:docMk/>
          <pc:sldMk cId="3089013724" sldId="295"/>
        </pc:sldMkLst>
        <pc:graphicFrameChg chg="add mod">
          <ac:chgData name="cinthiya goutham" userId="8a29526dc2ab5a97" providerId="LiveId" clId="{AACC5A2F-AF8D-4F46-A519-77C366EB41B8}" dt="2025-03-22T16:38:10.650" v="698" actId="1076"/>
          <ac:graphicFrameMkLst>
            <pc:docMk/>
            <pc:sldMk cId="3089013724" sldId="295"/>
            <ac:graphicFrameMk id="3" creationId="{8FE5B967-C8D6-528F-E369-D4EA21D88874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0A7C-C79C-F742-B2C6-CCF6AFC55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0E0FC-CCF6-9D2D-8A83-359AADC77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0116-E4CA-0A53-78A4-D7053F88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F245F-FF48-4466-E6D9-14C85D4D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0ECAB-6773-7410-E3A4-DE4ED0DB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38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C6E0-FA35-5EE8-5F6D-E5E8B581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2DDEC-7EE4-B17C-C862-C58F65404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D8EF2-5CE1-95E8-8B67-1AFB9FDB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8FCB5-8BEE-7B57-21C6-29A53E38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5C66B-AF9F-2A2E-274E-C8FA553E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713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CE65DD-188F-CD4B-0B00-3E96DB200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9EBDD-53BD-57C8-49B8-05660B7CB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BFB81-87DC-7FA5-5E91-F2F0E19C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128FE-A9B7-1FE6-865F-FA1283CA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5B63D-4F5B-9793-4FC4-094A0C75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72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F7D0-037B-34B6-BF0D-A63128C5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DC612-6C7B-03D4-FEC3-E3F7020D7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82AEC-D366-D012-DE9F-F88D78173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74446-B09D-BE2B-728F-E6B8C2D7C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1D9A6-7F76-831F-1663-728DC396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83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597A-7053-9984-3521-F51B4065F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2007D-85EC-589D-84CD-5B53ABCB9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79FAA-3404-73F2-AF53-5A7F6BAE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952-79F4-7A90-FD15-8B4FF342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7E0F9-30EF-C61E-0910-9C4828D9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36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CAC0F-D640-315C-7E04-1CE7603F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4E8F4-F81F-5AB1-95BF-FAC3BA5F7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82AD1-4E67-1025-64D5-1824499FF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A6DA9-D5BA-19B6-3BEB-C8FC16D0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D4B1B-EB00-7AA8-ECB5-76231D78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2EE50-0AA8-A0FF-04EE-25B5BB2F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63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401C0-EF7C-4140-677D-50678F5D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AF6EA-F9EA-CF9C-CDE2-A90DB105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54414-1498-5515-8DB0-BE447AC55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130DD-6A41-4C84-25AC-46623CAFF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FD94F-D9A2-51B3-4210-F76180075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E5AC79-9E6C-2595-B950-599F2D42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56EC0-F53A-45CD-5698-0DE93A7E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029AD2-3D61-A1E6-3268-8FE25016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22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77D4-C31F-5B66-9C2F-1FC68AA7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8FF22A-983F-FAA8-B19E-DEEB26E4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AB9EB-FFA7-9F55-3EC8-63D6612E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6C739-0EBD-FABF-C586-61DDACF5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09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68233-D66B-D644-CE2D-B0C80FFD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AB394-6F29-562D-7F77-F2B9D5188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E3EFC-30C4-763B-BD3E-471EC701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3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6843-5978-78FE-3CD4-6F50E9AA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AB0A-D0EF-FAAD-2E33-8A2F4E8CE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298C7-2E50-C528-5A5F-09966766B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452E2-613C-2B24-3C3A-2D619F1C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27A79-8448-A7DD-6ED2-64BA3A72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9A910-37A5-50C0-B629-F2F685C6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50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7D6C-2953-E023-97C0-05CD1A03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778067-B984-2BB4-78A4-49AF27A50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4AF9F-9115-E8B7-53C7-0194E2330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015B6-344A-FE71-8107-ACD77927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31894-1E92-F42E-623F-4B1D45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08314-6D7F-4EBB-01A3-840ECDCF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79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3F286A-E4F4-2612-EB25-E992E429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3570-A6DE-621D-6146-3C4D5469C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B55A0-7DC5-AA4F-D9B5-25A4E604A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8B3D4-B3BD-45F7-BF9C-3B9C159899A1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2F21-5096-C8D5-C741-ED43F6693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AB3EC-F6C9-693E-C2FD-BC21E9A86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0FD17-7CB2-4C5A-A307-C14C46B100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35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4B70F7-2421-E63F-637E-8DCB0036D1C8}"/>
              </a:ext>
            </a:extLst>
          </p:cNvPr>
          <p:cNvSpPr txBox="1"/>
          <p:nvPr/>
        </p:nvSpPr>
        <p:spPr>
          <a:xfrm>
            <a:off x="4539698" y="27826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1" u="sng" dirty="0">
                <a:effectLst/>
                <a:latin typeface="Wanted Sans Variable"/>
              </a:rPr>
              <a:t>Mini Project - 2</a:t>
            </a:r>
            <a:endParaRPr lang="en-IN" sz="3600" b="1" i="1" u="sng" dirty="0"/>
          </a:p>
        </p:txBody>
      </p:sp>
    </p:spTree>
    <p:extLst>
      <p:ext uri="{BB962C8B-B14F-4D97-AF65-F5344CB8AC3E}">
        <p14:creationId xmlns:p14="http://schemas.microsoft.com/office/powerpoint/2010/main" val="3387703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CC1B8D-F793-F8C3-8A3A-C0CDEA274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79" y="258901"/>
            <a:ext cx="9561446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Suggestions/Solutions</a:t>
            </a:r>
            <a:endParaRPr kumimoji="0" lang="en-US" altLang="en-US" sz="18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Optimize Pricing and Discount Strategy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excessive discounts on low-margin categories like Groceries and Sports.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targeted discounts for high-margin categories like Clothing and Electronics to maximize profits.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High-Performing Regions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Allocate more resources and marketing efforts to the East and North regions, which show strong sales and profitability.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Identify and address challenges in low-performing regions to boost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Product Portfolio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Promote profitable product categories through special promotions or bundled offers.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Regularly analyze product performance to discontinue underperforming items.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Customer Targeting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personalized marketing campaigns using insights from regional preferences and customer behavior.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 loyalty programs and incentives to high-value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Data-Driven Decision-Making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Continuously monitor sales and profit trends using dashboards and reports.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 periodic analysis to adjust strategies based on market demand and regional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22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FE5B967-C8D6-528F-E369-D4EA21D888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708038"/>
              </p:ext>
            </p:extLst>
          </p:nvPr>
        </p:nvGraphicFramePr>
        <p:xfrm>
          <a:off x="3677920" y="1529080"/>
          <a:ext cx="5435600" cy="357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92417" progId="Excel.Sheet.12">
                  <p:embed/>
                </p:oleObj>
              </mc:Choice>
              <mc:Fallback>
                <p:oleObj name="Worksheet" showAsIcon="1" r:id="rId2" imgW="914400" imgH="792417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FE5B967-C8D6-528F-E369-D4EA21D888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77920" y="1529080"/>
                        <a:ext cx="5435600" cy="3576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901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411D7-7EF7-0F78-E863-6B61FB532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62"/>
            <a:ext cx="12192000" cy="6959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E4C35-5449-28FC-0303-CB2EBBF43EE6}"/>
              </a:ext>
            </a:extLst>
          </p:cNvPr>
          <p:cNvSpPr txBox="1"/>
          <p:nvPr/>
        </p:nvSpPr>
        <p:spPr>
          <a:xfrm>
            <a:off x="136188" y="0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Task 1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72177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318FC9-7DBB-82EC-80B2-B6B5A33CE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8592" y="889843"/>
            <a:ext cx="911179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 by Region (South)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the dropdown arrow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column.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Uncheck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 by Category (Electronics)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the dropdown arrow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column.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Uncheck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All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Electronics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 by Date (Within the Last Year)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the dropdown arrow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Date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column.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 Filters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Filter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after or equal 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 the date that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365 days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before today.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can calculate this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=TODAY()-365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an empty cell to get the exact date.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Click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9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91D8D-B87D-41A1-382F-012FFAFEB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81" y="539698"/>
            <a:ext cx="11612637" cy="6169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729B18-2BBD-376A-ECE9-C8F98FBEA754}"/>
              </a:ext>
            </a:extLst>
          </p:cNvPr>
          <p:cNvSpPr txBox="1"/>
          <p:nvPr/>
        </p:nvSpPr>
        <p:spPr>
          <a:xfrm>
            <a:off x="365263" y="149089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Task 2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6732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8141AE-8393-6BDE-A7A7-64214CE46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672" y="775828"/>
            <a:ext cx="907633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TRIM()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Removes extra spaces from text, leaving only single spaces between words.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UPPER()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Converts text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uppercase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LOWER()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Converts text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lowercase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881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972BF6-4E82-75F2-39C4-C99BF9303F95}"/>
              </a:ext>
            </a:extLst>
          </p:cNvPr>
          <p:cNvSpPr txBox="1"/>
          <p:nvPr/>
        </p:nvSpPr>
        <p:spPr>
          <a:xfrm>
            <a:off x="216441" y="267669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Task</a:t>
            </a:r>
            <a:r>
              <a:rPr lang="en-GB" dirty="0"/>
              <a:t> 3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7F5AB-CBF6-F95D-1D73-45DB230EB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334"/>
            <a:ext cx="12192000" cy="59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7DE97A-7202-A432-B835-75FE2C3D6311}"/>
              </a:ext>
            </a:extLst>
          </p:cNvPr>
          <p:cNvSpPr txBox="1"/>
          <p:nvPr/>
        </p:nvSpPr>
        <p:spPr>
          <a:xfrm>
            <a:off x="3048810" y="1723518"/>
            <a:ext cx="67352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Create a Pivot Table </a:t>
            </a:r>
          </a:p>
          <a:p>
            <a:pPr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Select your dataset (ensure it has headers like </a:t>
            </a:r>
            <a:r>
              <a:rPr lang="en-GB" b="1" dirty="0"/>
              <a:t>Region</a:t>
            </a:r>
            <a:r>
              <a:rPr lang="en-GB" dirty="0"/>
              <a:t> and </a:t>
            </a:r>
            <a:r>
              <a:rPr lang="en-GB" b="1" dirty="0"/>
              <a:t>Sales Amount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Go to </a:t>
            </a:r>
            <a:r>
              <a:rPr lang="en-GB" b="1" dirty="0"/>
              <a:t>Insert → PivotTable</a:t>
            </a:r>
            <a:r>
              <a:rPr lang="en-GB" dirty="0"/>
              <a:t> → </a:t>
            </a:r>
            <a:r>
              <a:rPr lang="en-GB" b="1" dirty="0"/>
              <a:t>New Worksheet</a:t>
            </a:r>
            <a:r>
              <a:rPr lang="en-GB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Region</a:t>
            </a:r>
            <a:r>
              <a:rPr lang="en-GB" dirty="0"/>
              <a:t> → Rows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Sales Amount</a:t>
            </a:r>
            <a:r>
              <a:rPr lang="en-GB" dirty="0"/>
              <a:t> → Values (</a:t>
            </a:r>
            <a:r>
              <a:rPr lang="en-GB" b="1" dirty="0"/>
              <a:t>Set it to Average if not already</a:t>
            </a:r>
            <a:r>
              <a:rPr lang="en-GB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will display the </a:t>
            </a:r>
            <a:r>
              <a:rPr lang="en-GB" b="1" dirty="0"/>
              <a:t>average sales amount for each region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06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BAF94-86C5-A5A1-B898-3E21F7004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534D6-B18B-FF5B-B113-D1A33D88FB1A}"/>
              </a:ext>
            </a:extLst>
          </p:cNvPr>
          <p:cNvSpPr txBox="1"/>
          <p:nvPr/>
        </p:nvSpPr>
        <p:spPr>
          <a:xfrm>
            <a:off x="274320" y="3452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Task</a:t>
            </a:r>
            <a:r>
              <a:rPr lang="en-GB" sz="2000" dirty="0"/>
              <a:t> 4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75848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1AEBE-CF54-2288-FC8E-7FC00013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48" y="3364224"/>
            <a:ext cx="38103" cy="129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3B28A-64F5-B08B-CB38-1EBF176A3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9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FCDB6F-BFC3-7024-5F06-BA884689F28C}"/>
              </a:ext>
            </a:extLst>
          </p:cNvPr>
          <p:cNvSpPr txBox="1"/>
          <p:nvPr/>
        </p:nvSpPr>
        <p:spPr>
          <a:xfrm>
            <a:off x="2548758" y="2469931"/>
            <a:ext cx="70944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600" b="1" i="1" u="sng" strike="noStrike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Analyzing</a:t>
            </a:r>
            <a:r>
              <a:rPr lang="en-GB" sz="3600" b="1" i="1" u="sng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and Visualizing Regional      Sales Performance</a:t>
            </a:r>
            <a:endParaRPr lang="en-GB" sz="3600" i="1" u="sng" dirty="0"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879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1104D7-412C-FE14-FF11-A9BD5F3C2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35" y="1111922"/>
            <a:ext cx="1016175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Excel file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Sales_Performance_Analysis.csv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contains sales data with columns like Order ID,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Date, Region, Category,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Sales,Quantity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Profit, and Discount.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user is applying formulas, specifically calculating the average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=AVERAGE(G7:G4001)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the Quantity column. Various options are available for data analysis,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including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filtering,using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pivot tables, creating charts, and applying conditional formatting for insights.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99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2423B-97DC-A3F5-22A4-C27CC5DB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47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8B794B-2A41-0424-840C-815A481D6B81}"/>
              </a:ext>
            </a:extLst>
          </p:cNvPr>
          <p:cNvSpPr txBox="1"/>
          <p:nvPr/>
        </p:nvSpPr>
        <p:spPr>
          <a:xfrm>
            <a:off x="210207" y="116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Task 5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5008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8622B1-C660-B533-5E49-459392AAB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448" y="1069240"/>
            <a:ext cx="1071529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Excel sheet displays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analysis for sales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table summarizes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Amount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 of Region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different product categories      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Clothing, Electronics, Sports, Furniture, Groceries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Grand Total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Sales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10,109,783.69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the Total Profit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4,031,696.51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4,000 regions.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Slicers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Category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present, allowing easy filtering and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setup is useful for dynamically analyzing sales and profit data based on product categories or regions.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6E91-DA4E-9249-894C-C9CC01775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A0C4F-C4E0-C5EE-A61A-5D4F49E82716}"/>
              </a:ext>
            </a:extLst>
          </p:cNvPr>
          <p:cNvSpPr txBox="1"/>
          <p:nvPr/>
        </p:nvSpPr>
        <p:spPr>
          <a:xfrm>
            <a:off x="220717" y="1166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Task 6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45C77-222A-E379-B58A-86D6BEAA36A5}"/>
              </a:ext>
            </a:extLst>
          </p:cNvPr>
          <p:cNvSpPr txBox="1"/>
          <p:nvPr/>
        </p:nvSpPr>
        <p:spPr>
          <a:xfrm>
            <a:off x="5391807" y="116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Bar chart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16152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62CA8-D86C-F155-10EF-CD6A34083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BE78E-B896-5A17-88D9-97E11D3CE10D}"/>
              </a:ext>
            </a:extLst>
          </p:cNvPr>
          <p:cNvSpPr txBox="1"/>
          <p:nvPr/>
        </p:nvSpPr>
        <p:spPr>
          <a:xfrm>
            <a:off x="5370787" y="0"/>
            <a:ext cx="61800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Pie chart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74337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00669-F544-8AFA-29F5-B0D821259922}"/>
              </a:ext>
            </a:extLst>
          </p:cNvPr>
          <p:cNvSpPr txBox="1"/>
          <p:nvPr/>
        </p:nvSpPr>
        <p:spPr>
          <a:xfrm>
            <a:off x="1250731" y="81828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</a:t>
            </a:r>
            <a:r>
              <a:rPr lang="en-GB" b="1" dirty="0"/>
              <a:t>Count of Region</a:t>
            </a:r>
            <a:r>
              <a:rPr lang="en-GB" dirty="0"/>
              <a:t> and the </a:t>
            </a:r>
            <a:r>
              <a:rPr lang="en-GB" b="1" dirty="0"/>
              <a:t>Sum of Sales Amount</a:t>
            </a:r>
            <a:r>
              <a:rPr lang="en-GB" dirty="0"/>
              <a:t> for four regions: </a:t>
            </a:r>
            <a:r>
              <a:rPr lang="en-GB" b="1" dirty="0"/>
              <a:t>East, North, South, and West</a:t>
            </a:r>
            <a:r>
              <a:rPr lang="en-GB" dirty="0"/>
              <a:t>. The chart uses different </a:t>
            </a:r>
            <a:r>
              <a:rPr lang="en-GB" dirty="0" err="1"/>
              <a:t>colored</a:t>
            </a:r>
            <a:r>
              <a:rPr lang="en-GB" dirty="0"/>
              <a:t> bars to represent each region's data. A summary table on the left displays the exact values for both the count and sales amount. The chart visually represents regional sales performance.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2FA0C-03B2-B995-88DC-B7D4A2917CD9}"/>
              </a:ext>
            </a:extLst>
          </p:cNvPr>
          <p:cNvSpPr txBox="1"/>
          <p:nvPr/>
        </p:nvSpPr>
        <p:spPr>
          <a:xfrm>
            <a:off x="1250731" y="3566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Bar chart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4D0C3-7C4D-D4BE-97D1-848EB2284D7A}"/>
              </a:ext>
            </a:extLst>
          </p:cNvPr>
          <p:cNvSpPr txBox="1"/>
          <p:nvPr/>
        </p:nvSpPr>
        <p:spPr>
          <a:xfrm>
            <a:off x="1250731" y="28034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Pie</a:t>
            </a:r>
            <a:r>
              <a:rPr lang="en-GB" dirty="0"/>
              <a:t> </a:t>
            </a:r>
            <a:r>
              <a:rPr lang="en-GB" sz="2400" dirty="0"/>
              <a:t>chart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EA25B-D6F7-61E8-F7CD-B290248EFBA5}"/>
              </a:ext>
            </a:extLst>
          </p:cNvPr>
          <p:cNvSpPr txBox="1"/>
          <p:nvPr/>
        </p:nvSpPr>
        <p:spPr>
          <a:xfrm>
            <a:off x="1250731" y="326510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</a:t>
            </a:r>
            <a:r>
              <a:rPr lang="en-GB" b="1" dirty="0"/>
              <a:t>pie chart</a:t>
            </a:r>
            <a:r>
              <a:rPr lang="en-GB" dirty="0"/>
              <a:t> in Excel representing sales data across different categories: </a:t>
            </a:r>
            <a:r>
              <a:rPr lang="en-GB" b="1" dirty="0"/>
              <a:t>Clothing, Electronics, Furniture, Groceries, and Sports.</a:t>
            </a:r>
            <a:r>
              <a:rPr lang="en-GB" dirty="0"/>
              <a:t> Each category is shown as a segment of the pie, with the percentages displayed. The sales amounts and corresponding percentages are listed in a table on the left, with a </a:t>
            </a:r>
            <a:r>
              <a:rPr lang="en-GB" b="1" dirty="0"/>
              <a:t>Total Sales</a:t>
            </a:r>
            <a:r>
              <a:rPr lang="en-GB" dirty="0"/>
              <a:t> value of </a:t>
            </a:r>
            <a:r>
              <a:rPr lang="en-GB" b="1" dirty="0"/>
              <a:t>10,109,783.69</a:t>
            </a:r>
            <a:r>
              <a:rPr lang="en-GB" dirty="0"/>
              <a:t>. The chart is well-structured to provide a clear visual representation of the contribution of each category to the total sales.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60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C56AB-FB13-CBE1-434B-48EFB653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46F787-1494-BD5B-4914-44D249FC9DB2}"/>
              </a:ext>
            </a:extLst>
          </p:cNvPr>
          <p:cNvSpPr txBox="1"/>
          <p:nvPr/>
        </p:nvSpPr>
        <p:spPr>
          <a:xfrm>
            <a:off x="119742" y="33439"/>
            <a:ext cx="6183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Task 7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084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3188A8-7A48-3DAA-6F6F-506C2CECD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279" y="1468120"/>
            <a:ext cx="656141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line appears as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perfectly linear 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is unusual.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may be due to incorrectly plotted data points.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might want to use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instead of a Line Chart.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>
                <a:latin typeface="Arial" panose="020B0604020202020204" pitchFamily="34" charset="0"/>
              </a:rPr>
              <a:t>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visualize actual data points more effectively.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AA78F-7D71-8A3D-717C-9EC22EE37EF0}"/>
              </a:ext>
            </a:extLst>
          </p:cNvPr>
          <p:cNvSpPr txBox="1"/>
          <p:nvPr/>
        </p:nvSpPr>
        <p:spPr>
          <a:xfrm>
            <a:off x="1036279" y="6813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chart is titled </a:t>
            </a:r>
            <a:r>
              <a:rPr lang="en-GB" b="1" dirty="0"/>
              <a:t>"Sales Amount Quantity Sold Discount (%)"</a:t>
            </a:r>
            <a:r>
              <a:rPr lang="en-GB" dirty="0"/>
              <a:t> but it primarily shows the relationship between </a:t>
            </a:r>
            <a:r>
              <a:rPr lang="en-GB" b="1" dirty="0"/>
              <a:t>Sales Amount</a:t>
            </a:r>
            <a:r>
              <a:rPr lang="en-GB" dirty="0"/>
              <a:t> and </a:t>
            </a:r>
            <a:r>
              <a:rPr lang="en-GB" b="1" dirty="0"/>
              <a:t>Discount (%)</a:t>
            </a:r>
            <a:r>
              <a:rPr lang="en-GB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9518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C3C7C-F188-F89F-A9D1-302A4EEAD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47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C96CFF-583C-E16B-3217-2FB0E7A770C0}"/>
              </a:ext>
            </a:extLst>
          </p:cNvPr>
          <p:cNvSpPr txBox="1"/>
          <p:nvPr/>
        </p:nvSpPr>
        <p:spPr>
          <a:xfrm>
            <a:off x="82581" y="11668"/>
            <a:ext cx="6183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Task 8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34500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B71DB-4FD0-9D91-B60B-1945DF492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504" y="13978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any cell within the Pivot Table.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 to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Insert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tab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Choose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Stacked Bar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62FEB6-9822-3818-C9E3-112FBC29B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504" y="1771444"/>
            <a:ext cx="899797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chart visualizes the total sales across different product categories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Clothing, Electronics, Furniture, Groceries, and Sports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chart title is "Total," and the Y-axis represents sales values.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seems to be a simple bar chart, not a stacked bar chart.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you intended to create a stacked bar chart, you might need to adjust the chart type.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04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1AE49A-FD5A-43FB-153A-7DF4619A2A5B}"/>
              </a:ext>
            </a:extLst>
          </p:cNvPr>
          <p:cNvSpPr txBox="1"/>
          <p:nvPr/>
        </p:nvSpPr>
        <p:spPr>
          <a:xfrm>
            <a:off x="599090" y="64039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sng" dirty="0"/>
              <a:t>Introduction in Domain</a:t>
            </a:r>
            <a:endParaRPr lang="en-IN" sz="28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3DD7A-0640-3798-8E57-FB555BF00A31}"/>
              </a:ext>
            </a:extLst>
          </p:cNvPr>
          <p:cNvSpPr txBox="1"/>
          <p:nvPr/>
        </p:nvSpPr>
        <p:spPr>
          <a:xfrm>
            <a:off x="1187668" y="1191142"/>
            <a:ext cx="102896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    Retail Sales Analytics involves </a:t>
            </a:r>
            <a:r>
              <a:rPr lang="en-GB" sz="2000" dirty="0" err="1"/>
              <a:t>analyzing</a:t>
            </a:r>
            <a:r>
              <a:rPr lang="en-GB" sz="2000" dirty="0"/>
              <a:t> sales data to gain insights into customer </a:t>
            </a:r>
            <a:r>
              <a:rPr lang="en-GB" sz="2000" dirty="0" err="1"/>
              <a:t>behavior</a:t>
            </a:r>
            <a:r>
              <a:rPr lang="en-GB" sz="2000" dirty="0"/>
              <a:t>, product        performance, and market trends. It helps businesses optimize pricing, inventory, and marketing strategies. By leveraging data-driven decisions, retailers can enhance profitability and customer satisfaction.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1E327-E529-6700-D3A9-2DE271638FA2}"/>
              </a:ext>
            </a:extLst>
          </p:cNvPr>
          <p:cNvSpPr txBox="1"/>
          <p:nvPr/>
        </p:nvSpPr>
        <p:spPr>
          <a:xfrm>
            <a:off x="599090" y="25421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sng" dirty="0"/>
              <a:t>Project</a:t>
            </a:r>
            <a:r>
              <a:rPr lang="en-GB" b="1" u="sng" dirty="0"/>
              <a:t> </a:t>
            </a:r>
            <a:r>
              <a:rPr lang="en-GB" sz="2800" b="1" u="sng" dirty="0"/>
              <a:t>Introduction</a:t>
            </a:r>
            <a:endParaRPr lang="en-IN" sz="28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3499B-1F91-C007-0907-163787A90C8A}"/>
              </a:ext>
            </a:extLst>
          </p:cNvPr>
          <p:cNvSpPr txBox="1"/>
          <p:nvPr/>
        </p:nvSpPr>
        <p:spPr>
          <a:xfrm>
            <a:off x="3722504" y="2649720"/>
            <a:ext cx="7462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GB" sz="1600" i="1" dirty="0" err="1">
                <a:solidFill>
                  <a:srgbClr val="000000"/>
                </a:solidFill>
                <a:latin typeface="Arial" panose="020B0604020202020204" pitchFamily="34" charset="0"/>
              </a:rPr>
              <a:t>Analyzing</a:t>
            </a:r>
            <a:r>
              <a:rPr lang="en-GB" sz="1600" i="1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GB" sz="1600" i="1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Visualizing Regional Sales Performance)</a:t>
            </a:r>
            <a:endParaRPr lang="en-IN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F2368-9F65-EB87-86FB-674A565F929B}"/>
              </a:ext>
            </a:extLst>
          </p:cNvPr>
          <p:cNvSpPr txBox="1"/>
          <p:nvPr/>
        </p:nvSpPr>
        <p:spPr>
          <a:xfrm>
            <a:off x="599090" y="4381060"/>
            <a:ext cx="12500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sng" dirty="0"/>
              <a:t>Objective</a:t>
            </a:r>
            <a:endParaRPr lang="en-IN" sz="2800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F0F68-248D-E4DE-AB87-71B386D4B79F}"/>
              </a:ext>
            </a:extLst>
          </p:cNvPr>
          <p:cNvSpPr txBox="1"/>
          <p:nvPr/>
        </p:nvSpPr>
        <p:spPr>
          <a:xfrm>
            <a:off x="1292773" y="3065328"/>
            <a:ext cx="10289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  </a:t>
            </a:r>
            <a:r>
              <a:rPr lang="en-GB" sz="2000" dirty="0"/>
              <a:t>This project aims to </a:t>
            </a:r>
            <a:r>
              <a:rPr lang="en-GB" sz="2000" dirty="0" err="1"/>
              <a:t>analyze</a:t>
            </a:r>
            <a:r>
              <a:rPr lang="en-GB" sz="2000" dirty="0"/>
              <a:t> sales performance data for ABC Electronics by assessing regional and product category trends. The goal is to provide actionable insights through data cleaning, analysis, and a visual dashboard.</a:t>
            </a:r>
            <a:endParaRPr lang="en-IN" sz="20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E86519B1-A6ED-A851-F98C-0F7C4E38D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967" y="4571078"/>
            <a:ext cx="10391329" cy="1911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To clean and organize sales data for accurate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To identify top-performing regions and product categories using Excel formulas and                            Pivot 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To create a visual dashboard that provides actionable insights for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15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07D83-68CB-A509-B575-0FB51B447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47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3B763E-4AE2-5F44-59BE-B93250C44543}"/>
              </a:ext>
            </a:extLst>
          </p:cNvPr>
          <p:cNvSpPr txBox="1"/>
          <p:nvPr/>
        </p:nvSpPr>
        <p:spPr>
          <a:xfrm>
            <a:off x="238487" y="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Task 9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6352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8FA3-AF9B-6195-8BCD-55D6F9F90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6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B16C2C-0665-2877-072E-ED3995F2D69F}"/>
              </a:ext>
            </a:extLst>
          </p:cNvPr>
          <p:cNvSpPr txBox="1"/>
          <p:nvPr/>
        </p:nvSpPr>
        <p:spPr>
          <a:xfrm>
            <a:off x="1040523" y="160477"/>
            <a:ext cx="101950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Dashboard</a:t>
            </a:r>
            <a:r>
              <a:rPr lang="en-GB" dirty="0"/>
              <a:t> in Excel that summarizes sales and profit data by product category.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 the left, there is a </a:t>
            </a:r>
            <a:r>
              <a:rPr lang="en-GB" b="1" dirty="0"/>
              <a:t>Pivot Table</a:t>
            </a:r>
            <a:r>
              <a:rPr lang="en-GB" dirty="0"/>
              <a:t> displaying the </a:t>
            </a:r>
            <a:r>
              <a:rPr lang="en-GB" b="1" dirty="0"/>
              <a:t>Sum of Sales Amount</a:t>
            </a:r>
            <a:r>
              <a:rPr lang="en-GB" dirty="0"/>
              <a:t> and </a:t>
            </a:r>
            <a:r>
              <a:rPr lang="en-GB" b="1" dirty="0"/>
              <a:t>Sum of Profit</a:t>
            </a:r>
            <a:r>
              <a:rPr lang="en-GB" dirty="0"/>
              <a:t> for categories like </a:t>
            </a:r>
            <a:r>
              <a:rPr lang="en-GB" b="1" dirty="0"/>
              <a:t>Clothing, Electronics, Furniture, Groceries, and Sports</a:t>
            </a:r>
            <a:r>
              <a:rPr lang="en-GB" dirty="0"/>
              <a:t>. The grand total values are </a:t>
            </a:r>
            <a:r>
              <a:rPr lang="en-GB" b="1" dirty="0"/>
              <a:t>10,109,783.69</a:t>
            </a:r>
            <a:r>
              <a:rPr lang="en-GB" dirty="0"/>
              <a:t> for sales and </a:t>
            </a:r>
            <a:r>
              <a:rPr lang="en-GB" b="1" dirty="0"/>
              <a:t>4,031,696.51</a:t>
            </a:r>
            <a:r>
              <a:rPr lang="en-GB" dirty="0"/>
              <a:t> for profit.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Below it, a </a:t>
            </a:r>
            <a:r>
              <a:rPr lang="en-GB" b="1" dirty="0"/>
              <a:t>horizontal bar chart</a:t>
            </a:r>
            <a:r>
              <a:rPr lang="en-GB" dirty="0"/>
              <a:t> visualizes the sales and profit for each category, using blue for sales and red for profit.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 the right, a </a:t>
            </a:r>
            <a:r>
              <a:rPr lang="en-GB" b="1" dirty="0"/>
              <a:t>pie chart</a:t>
            </a:r>
            <a:r>
              <a:rPr lang="en-GB" dirty="0"/>
              <a:t> represents the proportion of total sales by product category. The chart highlights that </a:t>
            </a:r>
            <a:r>
              <a:rPr lang="en-GB" b="1" dirty="0"/>
              <a:t>Clothing</a:t>
            </a:r>
            <a:r>
              <a:rPr lang="en-GB" dirty="0"/>
              <a:t> holds the largest share (21%), followed by </a:t>
            </a:r>
            <a:r>
              <a:rPr lang="en-GB" b="1" dirty="0"/>
              <a:t>Electronics, Furniture, Groceries, and Sports</a:t>
            </a:r>
            <a:r>
              <a:rPr lang="en-GB" dirty="0"/>
              <a:t>, all around 20%.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0D9D9-F29A-2A61-0411-2B637AD622BC}"/>
              </a:ext>
            </a:extLst>
          </p:cNvPr>
          <p:cNvSpPr txBox="1"/>
          <p:nvPr/>
        </p:nvSpPr>
        <p:spPr>
          <a:xfrm>
            <a:off x="1040523" y="2621086"/>
            <a:ext cx="10384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dashboard offers a clear visual comparison of sales and profit performance across categories, making it easy to identify top-selling and most profitable categories.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17182B3-16C6-91E4-715F-5925A1B84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931" y="3267417"/>
            <a:ext cx="99854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This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Excel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dashboard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 2)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chart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representing total sales across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different product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x-axis represents the categories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Clothing, Electronics, Furniture, Groceries, Sports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the y-axis shows the sales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amounts.The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line fluctuates to indicate the total sales and profit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values for each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the right, a summary table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lists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Sales (10,109,783.69)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Profit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(4,031,696.51)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along with the sales values for each product category.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dataset below the chart contains detailed information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ID, Order Date, Region,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Sales Amount, Quantity Sold, Discount, and Profit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chart is useful for identifying category-wise sales trends and comparing profitability.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176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6B609-E798-64CA-71D2-B18AF7A88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47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BD49D-E13D-DE3B-8A98-1172CC75E61D}"/>
              </a:ext>
            </a:extLst>
          </p:cNvPr>
          <p:cNvSpPr txBox="1"/>
          <p:nvPr/>
        </p:nvSpPr>
        <p:spPr>
          <a:xfrm>
            <a:off x="68344" y="0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Task</a:t>
            </a:r>
            <a:r>
              <a:rPr lang="en-GB" sz="1800" dirty="0"/>
              <a:t> 10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272045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4CE50F-E4DE-1553-8E9A-F333A588B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179" y="964668"/>
            <a:ext cx="865039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sheet shows sales data with fields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ID, Region, Product Category, Sales Amount, Quantity Sold, Discount (%), and Profit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cells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Amount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column are highlighted, likely representing high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yellow highlight may indicate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performers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sales amount.</a:t>
            </a:r>
          </a:p>
        </p:txBody>
      </p:sp>
    </p:spTree>
    <p:extLst>
      <p:ext uri="{BB962C8B-B14F-4D97-AF65-F5344CB8AC3E}">
        <p14:creationId xmlns:p14="http://schemas.microsoft.com/office/powerpoint/2010/main" val="1624085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87C498-8E72-1995-73BD-BBE4498D2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74" y="4428641"/>
            <a:ext cx="1061628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u="sng" dirty="0">
                <a:latin typeface="Arial" panose="020B0604020202020204" pitchFamily="34" charset="0"/>
              </a:rPr>
              <a:t>Result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Analyze sales data for ABC Electronics by cleaning and organizing it. Use Excel formulas and Pivot Tables to identify top-performing regions, products, and trends. Create a clear dashboard with visual insights for actionable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4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7C3169-BF47-1C94-39D8-51B0BE78C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595" y="-336073"/>
            <a:ext cx="9422809" cy="821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ELT Approach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(Extract, Load, Transform)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approach was implemented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follows: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Extract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data was imported into Excel from sources like CSV files, databases, or reports.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tab in Excel with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 was used for importing data from external sources.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Load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extracted data was loaded into Excel tables for structured viewing and easy manipulation.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sheets were used to organize data efficiently.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Transform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cleaning tasks such as removing duplicates, handling missing values, and formatting columns were performed using functions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 Duplicates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 to Columns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Additional columns were created using Excel formulas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VLOOKUP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to generate insights.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Pivot Tables and Pivot Charts were used for summarizing and visualizing regional sales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This ELT process in Excel provided a user-friendly and effective way to analyze and visualize sales data for better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0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F6D858-EDA7-81E2-3049-D6004FE795B9}"/>
              </a:ext>
            </a:extLst>
          </p:cNvPr>
          <p:cNvSpPr txBox="1"/>
          <p:nvPr/>
        </p:nvSpPr>
        <p:spPr>
          <a:xfrm>
            <a:off x="454715" y="382324"/>
            <a:ext cx="11164128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Data migration from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involves transferring data from a NoSQL database (MongoDB) to a relational database (SQL). Here's how it typically works: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is extracted from MongoDB using tools like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MongoExport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scripts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libraries like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pymongo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 or CSV formats are often used for easy data transfer.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During extraction, data may need to be normalized since MongoDB uses a flexible, schema-less structure, whereas SQL requires a well-defined schema.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cleansing and conversion may also occur using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ETL tools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custom scripts.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transformed data is then imported into SQL databases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PostgreSQL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Server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SQL’s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bulk insert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operations,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SQLAlchemy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(for Python), or tools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DataGrip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can be used for loading.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migration enables efficient querying using SQL and supports further analysis and visualization using tools like Excel or Power BI.</a:t>
            </a:r>
          </a:p>
        </p:txBody>
      </p:sp>
    </p:spTree>
    <p:extLst>
      <p:ext uri="{BB962C8B-B14F-4D97-AF65-F5344CB8AC3E}">
        <p14:creationId xmlns:p14="http://schemas.microsoft.com/office/powerpoint/2010/main" val="10371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D31BA1-EB09-F029-EB7F-C54EF3B38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948" y="1321074"/>
            <a:ext cx="8757502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Exploratory Data Analysis (EDA</a:t>
            </a: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endParaRPr lang="en-US" altLang="en-US" u="sng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Cleaning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Fixing errors, removing duplicates, and handling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Descriptive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Using functions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calculate sales and profits.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Creating charts and pivot tables to view sales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Trend Identification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Spotting sales patterns, regional differences, and the effect of discounts.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 helps in understanding data for better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2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C3C5A0-4F43-21E5-04C2-9BA025D981AE}"/>
              </a:ext>
            </a:extLst>
          </p:cNvPr>
          <p:cNvSpPr txBox="1"/>
          <p:nvPr/>
        </p:nvSpPr>
        <p:spPr>
          <a:xfrm>
            <a:off x="508966" y="436797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Engineering</a:t>
            </a:r>
            <a:r>
              <a:rPr kumimoji="0" lang="en-US" altLang="en-US" sz="2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IN" sz="2800" u="sng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285A138-9B93-2A9B-6E78-00BC36888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886" y="800103"/>
            <a:ext cx="7965649" cy="451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missing data (impute or remove)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 categorical variables (One-Hot, Label, or Target Encoding)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Scale and normalize data (Min-Max, Standardization, or Log Transform)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new features (Polynomial, Interaction, or Aggregation)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features using techniques like PCA or TF-IDF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 date and time features (day, month, year, time differences)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domain-specific features (e.g., Profit = Revenue - Cost)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continuous data into categories (Binning)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 redundant features (using correlation or low variance)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Pandas, NumPy, Scikit-Learn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Formulas, Pivot Tables, Power 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extraction and transformation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9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6B55F-4642-F66C-07C6-FDC1CE873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1666" y="1212216"/>
            <a:ext cx="7515712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u="sng" dirty="0">
                <a:latin typeface="Arial" panose="020B0604020202020204" pitchFamily="34" charset="0"/>
              </a:rPr>
              <a:t>Statistical technique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T-Test: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Compare means of two groups.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ANOVA: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Compare means of three or more groups.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Chi-Square Test: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Check relationships between categorical variables.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Correlation Test: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Measure strength and direction of relationships.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Regression Test: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 outcomes using linear or logistic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Z-Test: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Compare means when sample size is large.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F-Test: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Compare variances between groups.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71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A7FDE6-8B05-DAAB-5E3B-001494F23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19" y="1102068"/>
            <a:ext cx="11184685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analysis and visualization of regional sales performance revealed several key insights: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Top-Performing Categories and Regions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Clothing and Electronics emerged as the most profitable categories, with the East and North regions contributing significantly to overall sales and profit.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Impact of Discounts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While discounts boosted sales volume, they also reduced profit margins, especially in the Groceries and Sports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Sales Trends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Seasonal and regional variations were evident, with certain regions performing consistently better across all categories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Profitability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High-profit margins were observed in categories with lower discount rates, suggesting opportunities for pricing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findings can help stakeholders make data-driven decisions to optimize sales strategies, adjust discount policies, and focus on high-margin categories for increased profitability.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43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2150</Words>
  <Application>Microsoft Office PowerPoint</Application>
  <PresentationFormat>Widescreen</PresentationFormat>
  <Paragraphs>207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Narrow</vt:lpstr>
      <vt:lpstr>Arial Unicode MS</vt:lpstr>
      <vt:lpstr>Calibri</vt:lpstr>
      <vt:lpstr>Calibri Light</vt:lpstr>
      <vt:lpstr>Wanted Sans Variable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cinthiya goutham</dc:creator>
  <cp:lastModifiedBy>cinthiya goutham</cp:lastModifiedBy>
  <cp:revision>2</cp:revision>
  <dcterms:created xsi:type="dcterms:W3CDTF">2025-03-19T16:37:00Z</dcterms:created>
  <dcterms:modified xsi:type="dcterms:W3CDTF">2025-03-22T16:40:18Z</dcterms:modified>
</cp:coreProperties>
</file>